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773" r:id="rId2"/>
    <p:sldMasterId id="2147483785" r:id="rId3"/>
  </p:sldMasterIdLst>
  <p:notesMasterIdLst>
    <p:notesMasterId r:id="rId17"/>
  </p:notesMasterIdLst>
  <p:sldIdLst>
    <p:sldId id="256" r:id="rId4"/>
    <p:sldId id="291" r:id="rId5"/>
    <p:sldId id="279" r:id="rId6"/>
    <p:sldId id="280" r:id="rId7"/>
    <p:sldId id="283" r:id="rId8"/>
    <p:sldId id="282" r:id="rId9"/>
    <p:sldId id="276" r:id="rId10"/>
    <p:sldId id="292" r:id="rId11"/>
    <p:sldId id="278" r:id="rId12"/>
    <p:sldId id="284" r:id="rId13"/>
    <p:sldId id="285" r:id="rId14"/>
    <p:sldId id="293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1128" y="-7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995C6-78CE-446F-BADF-C3B12F899E0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3AC1C-9E7A-460F-83A0-C2FD75F0189D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E344A-18F6-4E8F-9578-982F0B47B72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995C6-78CE-446F-BADF-C3B12F899E0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6C766-3DF3-4022-9CF9-DA72092331C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4B3F1-1D19-4E72-8883-864762928AFE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18AEC-3666-476C-8511-D42E64F4CA49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76694-2F93-4B58-A58D-5F165A1974F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42B9C-726B-40AE-9468-AA69F091231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7E2FA-1380-47BC-B17D-FA758F93BA22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75498E-93C1-43CF-B6F6-C04820D763C3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6C766-3DF3-4022-9CF9-DA72092331C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4D5515-0CF5-42DD-B884-980C1F9A0718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3AC1C-9E7A-460F-83A0-C2FD75F0189D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E344A-18F6-4E8F-9578-982F0B47B72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995C6-78CE-446F-BADF-C3B12F899E0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6C766-3DF3-4022-9CF9-DA72092331C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4B3F1-1D19-4E72-8883-864762928AFE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18AEC-3666-476C-8511-D42E64F4CA49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76694-2F93-4B58-A58D-5F165A1974F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42B9C-726B-40AE-9468-AA69F091231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7E2FA-1380-47BC-B17D-FA758F93BA22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4B3F1-1D19-4E72-8883-864762928AFE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75498E-93C1-43CF-B6F6-C04820D763C3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4D5515-0CF5-42DD-B884-980C1F9A0718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3AC1C-9E7A-460F-83A0-C2FD75F0189D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E344A-18F6-4E8F-9578-982F0B47B72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18AEC-3666-476C-8511-D42E64F4CA49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76694-2F93-4B58-A58D-5F165A1974F7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42B9C-726B-40AE-9468-AA69F091231C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7E2FA-1380-47BC-B17D-FA758F93BA22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75498E-93C1-43CF-B6F6-C04820D763C3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4D5515-0CF5-42DD-B884-980C1F9A0718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AE1D98-862E-475A-B6AD-CA9244D255C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AE1D98-862E-475A-B6AD-CA9244D255C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AE1D98-862E-475A-B6AD-CA9244D255C6}" type="datetime1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КАРТИНКА КОМПЬЮТ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433" y="2593956"/>
            <a:ext cx="2614650" cy="261465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868102"/>
            <a:ext cx="9144000" cy="280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262" y="5775767"/>
            <a:ext cx="84032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МОБИЛЬНЫЙ ИНТЕРНЕТ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Следи за своим мобильным телефоном или планшетом!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spc="-40" dirty="0" smtClean="0">
                <a:solidFill>
                  <a:srgbClr val="002060"/>
                </a:solidFill>
                <a:latin typeface="+mn-lt"/>
              </a:rPr>
              <a:t>В мобильном </a:t>
            </a:r>
            <a:r>
              <a:rPr lang="ru-RU" sz="1800" b="1" spc="-40" dirty="0">
                <a:solidFill>
                  <a:srgbClr val="002060"/>
                </a:solidFill>
                <a:latin typeface="+mn-lt"/>
              </a:rPr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Установи пароль на включение мобильного телефона!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Данные о банковских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картах и платежах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Привязка к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балансу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сим-карты.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Проверяй, какие права просит мобильное приложение!</a:t>
            </a: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Установи мобильный антивирус!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0391" y="5858385"/>
            <a:ext cx="5845214" cy="65816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Игнорируй звонки и СМС с незнакомых номеров!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КОМПЬЮТЕР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671331"/>
            <a:ext cx="6245135" cy="8333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Пользуйся ограниченной/защищенной учетной записью/.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Установи антивирус!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613723"/>
            <a:ext cx="5685576" cy="77692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Игнорируй звонки и СМС с незнакомых номеров!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Включи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файервол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!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86" y="1814269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Настрой браузер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381966" y="4456253"/>
            <a:ext cx="4490976" cy="88398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Будь осторожен и думай, </a:t>
            </a:r>
            <a:br>
              <a:rPr lang="ru-RU" sz="24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что ты делаешь!</a:t>
            </a:r>
            <a:endParaRPr lang="ru-RU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9" y="4569823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 descr="http://boombob.ru/img/picture/Dec/11/8a0068a36b02fa324c395390fedc4c06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16" y="3941180"/>
            <a:ext cx="3396384" cy="31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18572" y="486137"/>
            <a:ext cx="6562846" cy="425948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Интернет может быть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помощником, а может и вредной привычкой  для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человека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.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Сам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по себе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Интернет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ни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в чем не виноват. </a:t>
            </a:r>
            <a:r>
              <a:rPr lang="ru-RU" sz="2800" u="sng" dirty="0">
                <a:solidFill>
                  <a:srgbClr val="FF0000"/>
                </a:solidFill>
                <a:effectLst/>
                <a:latin typeface="+mn-lt"/>
              </a:rPr>
              <a:t>Это человек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(то есть мы с вами) можем превратить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его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либо </a:t>
            </a:r>
            <a:r>
              <a:rPr lang="ru-RU" sz="2800" i="1" dirty="0">
                <a:solidFill>
                  <a:srgbClr val="0070C0"/>
                </a:solidFill>
                <a:effectLst/>
                <a:latin typeface="+mn-lt"/>
              </a:rPr>
              <a:t>в помощника себе,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либо в приспособление, которое «поедает» ваше время 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+mn-lt"/>
              </a:rPr>
              <a:t>!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6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96365"/>
            <a:ext cx="9144000" cy="276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+mj-lt"/>
              </a:rPr>
              <a:t>Что такое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сайт?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- </a:t>
            </a:r>
            <a:r>
              <a:rPr lang="ru-RU" sz="2800" b="1" dirty="0" smtClean="0">
                <a:latin typeface="+mj-lt"/>
              </a:rPr>
              <a:t>Какие бывают сайты? </a:t>
            </a:r>
            <a:endParaRPr lang="ru-RU" sz="2800" b="1" dirty="0"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00" y="0"/>
            <a:ext cx="8033627" cy="983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РАБОТЫ В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530278"/>
            <a:ext cx="8390104" cy="71763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Инструменты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666756"/>
            <a:ext cx="2347415" cy="7413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Поисковик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62544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Социальная сеть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62544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WIKI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666755"/>
            <a:ext cx="2606850" cy="71516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Почтовый сервис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7034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Служба сообщений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Браузер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206187" y="5555848"/>
            <a:ext cx="2986270" cy="5324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Расширение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159890" y="4731230"/>
            <a:ext cx="2462988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риложение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868365" y="4687747"/>
            <a:ext cx="3113589" cy="6189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Почтовый клиент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666757"/>
            <a:ext cx="2347415" cy="7151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Сайт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61" y="3673936"/>
            <a:ext cx="1656896" cy="15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ЛИЧНЫЕ ДАННЫЕ!</a:t>
            </a:r>
            <a:endParaRPr lang="ru-RU" sz="28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88627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47 миллионов пользователей заходят на сайт «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Вконтакте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» каждый день. Они могут увидеть информацию о тебе.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3009418"/>
            <a:ext cx="2731264" cy="25580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Все, что попало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 интернет, остается там навсегда!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1215342"/>
            <a:ext cx="3642969" cy="46298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Используйте </a:t>
            </a:r>
            <a:r>
              <a:rPr lang="ru-RU" sz="1800" b="1" dirty="0" smtClean="0">
                <a:solidFill>
                  <a:srgbClr val="002060"/>
                </a:solidFill>
              </a:rPr>
              <a:t>НИК (псевдоним</a:t>
            </a:r>
            <a:r>
              <a:rPr lang="ru-RU" sz="1800" b="1" dirty="0">
                <a:solidFill>
                  <a:srgbClr val="002060"/>
                </a:solidFill>
              </a:rPr>
              <a:t>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800" b="1" u="sng" dirty="0" smtClean="0">
                <a:solidFill>
                  <a:srgbClr val="C00000"/>
                </a:solidFill>
              </a:rPr>
              <a:t>Подумай, прежде чем указать:</a:t>
            </a:r>
            <a:endParaRPr lang="ru-RU" sz="1800" b="1" u="sng" dirty="0">
              <a:solidFill>
                <a:srgbClr val="C0000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Мобильный </a:t>
            </a:r>
            <a:r>
              <a:rPr lang="ru-RU" sz="1800" b="1" dirty="0" smtClean="0">
                <a:solidFill>
                  <a:srgbClr val="002060"/>
                </a:solidFill>
              </a:rPr>
              <a:t>телефон;</a:t>
            </a:r>
            <a:endParaRPr lang="ru-RU" sz="1800" b="1" dirty="0">
              <a:solidFill>
                <a:srgbClr val="00206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Возраст;</a:t>
            </a:r>
            <a:endParaRPr lang="ru-RU" sz="1800" b="1" dirty="0">
              <a:solidFill>
                <a:srgbClr val="00206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Адрес;</a:t>
            </a:r>
            <a:endParaRPr lang="ru-RU" sz="1800" b="1" dirty="0">
              <a:solidFill>
                <a:srgbClr val="00206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Последние </a:t>
            </a:r>
            <a:r>
              <a:rPr lang="ru-RU" sz="1800" b="1" dirty="0" smtClean="0">
                <a:solidFill>
                  <a:srgbClr val="002060"/>
                </a:solidFill>
              </a:rPr>
              <a:t>покупки;</a:t>
            </a:r>
            <a:endParaRPr lang="ru-RU" sz="1800" b="1" dirty="0">
              <a:solidFill>
                <a:srgbClr val="00206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Электронную </a:t>
            </a:r>
            <a:r>
              <a:rPr lang="ru-RU" sz="1800" b="1" dirty="0" smtClean="0">
                <a:solidFill>
                  <a:srgbClr val="002060"/>
                </a:solidFill>
              </a:rPr>
              <a:t>почту;</a:t>
            </a:r>
            <a:endParaRPr lang="ru-RU" sz="1800" b="1" dirty="0">
              <a:solidFill>
                <a:srgbClr val="002060"/>
              </a:solidFill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Другие важные </a:t>
            </a:r>
            <a:r>
              <a:rPr lang="ru-RU" sz="1800" b="1" dirty="0" smtClean="0">
                <a:solidFill>
                  <a:srgbClr val="002060"/>
                </a:solidFill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Их часто собирают хулиганы и преступники.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АНОНИМНОСТЬ В ИНТЕРНЕТЕ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013995" y="763929"/>
            <a:ext cx="6800385" cy="1504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Полиция легко определяет автора специальными методами.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Знакомый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Задумайся, с кем ты общаешься </a:t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в сети, кто скрывается за НИКОМ  и почему.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314937" y="2597108"/>
            <a:ext cx="6539696" cy="1581353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5326" y="2608338"/>
            <a:ext cx="2983159" cy="7812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125165"/>
            <a:ext cx="3716027" cy="1041721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Официальные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аккаунты знаменитостей  всегда проходят  процедуру </a:t>
            </a:r>
            <a:r>
              <a:rPr lang="ru-RU" sz="2000" b="1" dirty="0" smtClean="0">
                <a:solidFill>
                  <a:srgbClr val="002060"/>
                </a:solidFill>
              </a:rPr>
              <a:t>верификации.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615618" y="5898476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400" u="none" dirty="0" smtClean="0">
                <a:latin typeface="+mn-lt"/>
              </a:rPr>
              <a:t>Чужой</a:t>
            </a:r>
            <a:endParaRPr lang="ru-RU" sz="2400" u="none" dirty="0">
              <a:latin typeface="+mn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456253"/>
            <a:ext cx="4349856" cy="20563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b="1" u="sng" dirty="0" err="1" smtClean="0">
                <a:solidFill>
                  <a:srgbClr val="002060"/>
                </a:solidFill>
                <a:latin typeface="+mn-lt"/>
              </a:rPr>
              <a:t>Вконтакте</a:t>
            </a:r>
            <a:r>
              <a:rPr lang="ru-RU" b="1" u="sng" dirty="0" smtClean="0">
                <a:solidFill>
                  <a:srgbClr val="002060"/>
                </a:solidFill>
                <a:latin typeface="+mn-lt"/>
              </a:rPr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Бетмен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Королева красоты 11 человек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ЭТИКЕТ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 интернете, как в реальной жизни: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797534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Искажать чужие фотографии</a:t>
            </a:r>
            <a:endParaRPr lang="ru-RU" sz="1800" u="none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8" y="1830738"/>
            <a:ext cx="1977353" cy="17921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820684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Грубить и оскорблять в письмах и комментариях </a:t>
            </a:r>
            <a:endParaRPr lang="ru-RU" sz="1800" u="none" dirty="0">
              <a:latin typeface="+mn-lt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809110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Выкладывать сцены насилия и унижения</a:t>
            </a:r>
            <a:endParaRPr lang="ru-RU" sz="1800" u="none" dirty="0">
              <a:latin typeface="+mn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062714"/>
            <a:ext cx="6559030" cy="5440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Будь вежлив и дружелюбен!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8" y="3341800"/>
            <a:ext cx="5820683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Использовать чужие материалы без разрешения</a:t>
            </a:r>
            <a:endParaRPr lang="ru-RU" sz="1800" u="none" dirty="0">
              <a:latin typeface="+mn-lt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780344"/>
            <a:ext cx="6559030" cy="70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0070C0"/>
                </a:solidFill>
                <a:latin typeface="+mn-lt"/>
              </a:rPr>
              <a:t>Откажись от общения с неприятным человеком, включи его в «черный список», удали из «друзей»</a:t>
            </a:r>
            <a:endParaRPr lang="ru-RU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1435261" y="5787341"/>
            <a:ext cx="5552393" cy="7292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Если тебя обижают в интернете – посоветуйся с родителями!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28" y="1852585"/>
            <a:ext cx="1220224" cy="11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 smtClean="0">
              <a:latin typeface="Segoe Print" panose="02000600000000000000" pitchFamily="2" charset="0"/>
            </a:endParaRP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21" y="4054099"/>
            <a:ext cx="1677486" cy="180269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В ИНТЕРНЕТЕ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96770" y="5208608"/>
            <a:ext cx="8738886" cy="13195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С незнакомцами в интернете нужно общаться как с незнакомыми на улице! 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Родственники из других городов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 кем ты общаешься в интернете?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Одноклассники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>
                <a:latin typeface="+mn-lt"/>
              </a:rPr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238754" y="2476981"/>
            <a:ext cx="2653354" cy="6597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Друзья по интересам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Незнакомцы</a:t>
            </a:r>
            <a:endParaRPr lang="ru-RU" sz="1800" u="none" dirty="0">
              <a:latin typeface="+mn-lt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>
                <a:latin typeface="+mn-lt"/>
              </a:rPr>
              <a:t>П</a:t>
            </a:r>
            <a:r>
              <a:rPr lang="ru-RU" sz="1800" u="none" dirty="0" smtClean="0">
                <a:latin typeface="+mn-lt"/>
              </a:rPr>
              <a:t>опрошайки</a:t>
            </a:r>
            <a:endParaRPr lang="ru-RU" sz="1800" u="none" dirty="0">
              <a:latin typeface="+mn-lt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Излишне любопытные</a:t>
            </a:r>
            <a:endParaRPr lang="ru-RU" sz="1800" u="none" dirty="0">
              <a:latin typeface="+mn-lt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800" u="none" dirty="0" smtClean="0">
                <a:latin typeface="+mn-lt"/>
              </a:rPr>
              <a:t>Преступники</a:t>
            </a:r>
            <a:endParaRPr lang="ru-RU" sz="1800" u="none" dirty="0">
              <a:latin typeface="+mn-lt"/>
            </a:endParaRPr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21" y="3555367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ПОДДЕЛЬНЫЕ САЙТЫ!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740780"/>
            <a:ext cx="4159793" cy="168990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Чем опасны сайты-подделки?</a:t>
            </a:r>
          </a:p>
          <a:p>
            <a:pPr marL="285750" indent="-285750"/>
            <a:r>
              <a:rPr lang="ru-RU" sz="2000" b="1" dirty="0">
                <a:solidFill>
                  <a:srgbClr val="002060"/>
                </a:solidFill>
              </a:rPr>
              <a:t>крадут </a:t>
            </a:r>
            <a:r>
              <a:rPr lang="ru-RU" sz="2000" b="1" dirty="0" smtClean="0">
                <a:solidFill>
                  <a:srgbClr val="002060"/>
                </a:solidFill>
              </a:rPr>
              <a:t>пароли;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/>
            <a:r>
              <a:rPr lang="ru-RU" sz="2000" b="1" dirty="0">
                <a:solidFill>
                  <a:srgbClr val="002060"/>
                </a:solidFill>
              </a:rPr>
              <a:t>распространяют </a:t>
            </a:r>
            <a:r>
              <a:rPr lang="ru-RU" sz="2000" b="1" dirty="0" smtClean="0">
                <a:solidFill>
                  <a:srgbClr val="002060"/>
                </a:solidFill>
              </a:rPr>
              <a:t>вредоносную информацию;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/>
            <a:r>
              <a:rPr lang="ru-RU" sz="2000" b="1" dirty="0">
                <a:solidFill>
                  <a:srgbClr val="002060"/>
                </a:solidFill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 smtClean="0">
              <a:latin typeface="Segoe Print" panose="02000600000000000000" pitchFamily="2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86136" y="2909569"/>
            <a:ext cx="3299786" cy="2819899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85000" lnSpcReduction="10000"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472405"/>
            <a:ext cx="3832943" cy="240978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600" b="1" dirty="0">
                <a:solidFill>
                  <a:srgbClr val="002060"/>
                </a:solidFill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600" b="1" dirty="0">
                <a:solidFill>
                  <a:srgbClr val="002060"/>
                </a:solidFill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600" b="1" dirty="0">
                <a:solidFill>
                  <a:srgbClr val="002060"/>
                </a:solidFill>
              </a:rPr>
              <a:t>Обрати внимание на настоящий адрес сайта!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При наведении мыши реальный адрес отображается </a:t>
            </a:r>
            <a:r>
              <a:rPr lang="ru-RU" sz="1600" b="1" dirty="0" smtClean="0">
                <a:solidFill>
                  <a:srgbClr val="002060"/>
                </a:solidFill>
              </a:rPr>
              <a:t>во </a:t>
            </a:r>
            <a:r>
              <a:rPr lang="ru-RU" sz="1600" b="1" dirty="0">
                <a:solidFill>
                  <a:srgbClr val="002060"/>
                </a:solidFill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86136" y="1481138"/>
            <a:ext cx="7743463" cy="4525962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Фишинг</a:t>
            </a:r>
            <a:r>
              <a:rPr lang="ru-RU" sz="3200" b="1" dirty="0" smtClean="0">
                <a:solidFill>
                  <a:srgbClr val="FF0000"/>
                </a:solidFill>
              </a:rPr>
              <a:t> – вид </a:t>
            </a:r>
            <a:r>
              <a:rPr lang="ru-RU" sz="3200" b="1" dirty="0" err="1" smtClean="0">
                <a:solidFill>
                  <a:srgbClr val="FF0000"/>
                </a:solidFill>
              </a:rPr>
              <a:t>интернет-мошенничества</a:t>
            </a:r>
            <a:r>
              <a:rPr lang="ru-RU" sz="3200" b="1" dirty="0" smtClean="0">
                <a:solidFill>
                  <a:srgbClr val="FF0000"/>
                </a:solidFill>
              </a:rPr>
              <a:t>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ЛОВУШКИ!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59757"/>
            <a:ext cx="4606362" cy="14236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Программы-ловушки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ctr"/>
            <a:r>
              <a:rPr lang="ru-RU" sz="1800" b="1" dirty="0" smtClean="0">
                <a:solidFill>
                  <a:srgbClr val="FF0000"/>
                </a:solidFill>
              </a:rPr>
              <a:t>Предлагают </a:t>
            </a:r>
            <a:r>
              <a:rPr lang="ru-RU" sz="1800" b="1" dirty="0">
                <a:solidFill>
                  <a:srgbClr val="FF0000"/>
                </a:solidFill>
              </a:rPr>
              <a:t>бесплатный антивирус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ctr"/>
            <a:r>
              <a:rPr lang="ru-RU" sz="1800" b="1" dirty="0" smtClean="0">
                <a:solidFill>
                  <a:srgbClr val="FF0000"/>
                </a:solidFill>
              </a:rPr>
              <a:t>Предлагают «супер-возможности»</a:t>
            </a:r>
          </a:p>
          <a:p>
            <a:pPr marL="285750" indent="-285750" algn="ctr"/>
            <a:r>
              <a:rPr lang="ru-RU" sz="1800" b="1" dirty="0" smtClean="0">
                <a:solidFill>
                  <a:srgbClr val="FF0000"/>
                </a:solidFill>
              </a:rPr>
              <a:t>Обещают приз или выигрыш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35928" y="3345084"/>
            <a:ext cx="3603435" cy="32177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800" b="1" dirty="0">
                <a:solidFill>
                  <a:srgbClr val="0070C0"/>
                </a:solidFill>
              </a:rPr>
              <a:t>Игнорируй отправку СМС</a:t>
            </a:r>
            <a:r>
              <a:rPr lang="ru-RU" sz="1800" b="1" dirty="0" smtClean="0">
                <a:solidFill>
                  <a:srgbClr val="0070C0"/>
                </a:solidFill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800" b="1" dirty="0" smtClean="0">
                <a:solidFill>
                  <a:srgbClr val="0070C0"/>
                </a:solidFill>
              </a:rPr>
              <a:t>Используй кнопки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 «Это спам», «Заблокировать отправителя»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1028" y="963704"/>
            <a:ext cx="1728336" cy="22243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982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600" b="1" u="sng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 smtClean="0"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32" y="5828059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136" y="2278701"/>
            <a:ext cx="4680550" cy="11263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572</Words>
  <Application>Microsoft Office PowerPoint</Application>
  <PresentationFormat>Экран (4:3)</PresentationFormat>
  <Paragraphs>126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Открытая</vt:lpstr>
      <vt:lpstr>1_Открытая</vt:lpstr>
      <vt:lpstr>3_Открытая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СЕТЕВОЙ ЭТИКЕТ</vt:lpstr>
      <vt:lpstr>ОБЩЕНИЕ В ИНТЕРНЕТЕ</vt:lpstr>
      <vt:lpstr>ОСТОРОЖНО, ПОДДЕЛЬНЫЕ САЙТЫ!</vt:lpstr>
      <vt:lpstr>Презентация PowerPoint</vt:lpstr>
      <vt:lpstr>ОСТОРОЖНО, ЛОВУШКИ!</vt:lpstr>
      <vt:lpstr>МОБИЛЬНЫЙ ИНТЕРНЕТ</vt:lpstr>
      <vt:lpstr>НАСТРОЙ КОМПЬЮТЕР</vt:lpstr>
      <vt:lpstr>Интернет может быть помощником, а может и вредной привычкой  для человека. Сам по себе  Интернет ни в чем не виноват. Это человек (то есть мы с вами) можем превратить его либо в помощника себе, либо в приспособление, которое «поедает» ваше время 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Елена</cp:lastModifiedBy>
  <cp:revision>255</cp:revision>
  <dcterms:created xsi:type="dcterms:W3CDTF">2013-10-12T16:22:24Z</dcterms:created>
  <dcterms:modified xsi:type="dcterms:W3CDTF">2024-02-29T09:56:42Z</dcterms:modified>
</cp:coreProperties>
</file>